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7" y="25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E6898-0AEA-46CD-B6F7-9F3E7E4B7AFA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388F-4EF9-47CC-8E29-6401F8F01C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891AE-577A-4A05-BB78-6EB36BB1850D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40386-90DA-4554-BE71-D0F1C2AAFB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A4D9-46A8-4125-8EB0-0CB1B6957B97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BAB6A-D67E-418F-9603-BEC05090FC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FEFF-93A2-42C0-8E6C-A4841B98A3E9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43F4-8986-4DE6-A148-41BA1E7926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61D49-AAE2-45A5-8B54-E019BD5816EB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4D94-2FF9-487C-86F3-789D994C8D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95842-79B3-492B-B87B-14011E765479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5EEA-DA48-45E2-9229-C5DD85FA1E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B2492-041B-4DA3-BADB-3E9C4AB6F756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78930-8060-4340-A2B9-B3299A96EC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EAFD-5F74-45BB-97E4-2F2435AE0EBA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B1977-F5BE-4E66-B0A4-DECA66BA68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890A-8925-4182-B7B3-0110CBB8712F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8CA21-ADE6-415E-9F9E-2ADEFA4B513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248E-7ECE-4002-AD48-27B525D46009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F24FA-C741-4F2D-AED1-FC441A4C1B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EA1C-6D4F-4136-B560-D855AE0BA7A4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686A-3C8D-47C4-86BD-DBA394EED4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261C003-D941-43A3-9AB9-88A825454C7D}" type="datetimeFigureOut">
              <a:rPr lang="zh-TW" altLang="en-US"/>
              <a:pPr>
                <a:defRPr/>
              </a:pPr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A5A3F9D-6356-42E2-BF39-5E5E6C6548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33" name="Group 21"/>
          <p:cNvGrpSpPr>
            <a:grpSpLocks/>
          </p:cNvGrpSpPr>
          <p:nvPr/>
        </p:nvGrpSpPr>
        <p:grpSpPr bwMode="auto">
          <a:xfrm>
            <a:off x="-26988" y="0"/>
            <a:ext cx="7127876" cy="9906000"/>
            <a:chOff x="-17" y="0"/>
            <a:chExt cx="4490" cy="6240"/>
          </a:xfrm>
        </p:grpSpPr>
        <p:sp>
          <p:nvSpPr>
            <p:cNvPr id="4" name="流程圖: 文件 3"/>
            <p:cNvSpPr>
              <a:spLocks/>
            </p:cNvSpPr>
            <p:nvPr/>
          </p:nvSpPr>
          <p:spPr>
            <a:xfrm>
              <a:off x="-17" y="0"/>
              <a:ext cx="4337" cy="330"/>
            </a:xfrm>
            <a:prstGeom prst="flowChartDocumen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" name="淚滴形 5"/>
            <p:cNvSpPr/>
            <p:nvPr/>
          </p:nvSpPr>
          <p:spPr>
            <a:xfrm>
              <a:off x="562" y="763"/>
              <a:ext cx="493" cy="452"/>
            </a:xfrm>
            <a:prstGeom prst="teardrop">
              <a:avLst>
                <a:gd name="adj" fmla="val 105845"/>
              </a:avLst>
            </a:prstGeom>
            <a:solidFill>
              <a:srgbClr val="9AE9F4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+mn-lt"/>
                <a:ea typeface="+mn-ea"/>
              </a:endParaRPr>
            </a:p>
          </p:txBody>
        </p:sp>
        <p:sp>
          <p:nvSpPr>
            <p:cNvPr id="7" name="文字方塊 2"/>
            <p:cNvSpPr txBox="1">
              <a:spLocks noChangeArrowheads="1"/>
            </p:cNvSpPr>
            <p:nvPr/>
          </p:nvSpPr>
          <p:spPr bwMode="auto">
            <a:xfrm>
              <a:off x="864" y="535"/>
              <a:ext cx="3609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04800" fontAlgn="auto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2</a:t>
              </a: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  <a:sym typeface="Wingdings"/>
                </a:rPr>
                <a:t></a:t>
              </a: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13</a:t>
              </a:r>
            </a:p>
            <a:p>
              <a:pPr indent="304800" fontAlgn="auto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節水暑假活動作業</a:t>
              </a: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/>
              </a:r>
              <a:b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</a:b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      </a:t>
              </a:r>
              <a:r>
                <a:rPr kumimoji="0" lang="zh-TW" altLang="en-US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教案設計競賽</a:t>
              </a:r>
              <a:endParaRPr kumimoji="0" lang="zh-TW" sz="1200" kern="100" dirty="0">
                <a:latin typeface="微軟正黑體" pitchFamily="34" charset="-120"/>
                <a:ea typeface="微軟正黑體" pitchFamily="34" charset="-120"/>
                <a:cs typeface="Times New Roman"/>
              </a:endParaRPr>
            </a:p>
            <a:p>
              <a:pPr fontAlgn="auto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200" b="1" kern="100" dirty="0">
                  <a:latin typeface="Calibri"/>
                  <a:ea typeface="新細明體"/>
                  <a:cs typeface="Times New Roman"/>
                </a:rPr>
                <a:t> </a:t>
              </a:r>
              <a:endParaRPr kumimoji="0" lang="zh-TW" sz="1200" kern="100" dirty="0">
                <a:latin typeface="Calibri"/>
                <a:ea typeface="新細明體"/>
                <a:cs typeface="Times New Roman"/>
              </a:endParaRPr>
            </a:p>
          </p:txBody>
        </p:sp>
        <p:sp>
          <p:nvSpPr>
            <p:cNvPr id="12" name="橢圓 11"/>
            <p:cNvSpPr/>
            <p:nvPr/>
          </p:nvSpPr>
          <p:spPr>
            <a:xfrm>
              <a:off x="1090" y="1370"/>
              <a:ext cx="375" cy="37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3317" name="文字方塊 2"/>
            <p:cNvSpPr txBox="1">
              <a:spLocks noChangeArrowheads="1"/>
            </p:cNvSpPr>
            <p:nvPr/>
          </p:nvSpPr>
          <p:spPr bwMode="auto">
            <a:xfrm rot="929900">
              <a:off x="898" y="1282"/>
              <a:ext cx="487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04800">
                <a:lnSpc>
                  <a:spcPts val="5000"/>
                </a:lnSpc>
              </a:pPr>
              <a:r>
                <a:rPr kumimoji="0" lang="zh-TW" altLang="en-US" sz="3600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  <a:cs typeface="Arial" charset="0"/>
                </a:rPr>
                <a:t>之</a:t>
              </a:r>
              <a:endParaRPr kumimoji="0" lang="zh-TW" altLang="en-US" sz="1000">
                <a:solidFill>
                  <a:schemeClr val="bg1"/>
                </a:solidFill>
                <a:latin typeface="Calibri" pitchFamily="34" charset="0"/>
                <a:ea typeface="微軟正黑體" pitchFamily="34" charset="-120"/>
                <a:cs typeface="Times New Roman" pitchFamily="18" charset="0"/>
              </a:endParaRPr>
            </a:p>
          </p:txBody>
        </p:sp>
        <p:sp>
          <p:nvSpPr>
            <p:cNvPr id="13318" name="矩形 13"/>
            <p:cNvSpPr>
              <a:spLocks noChangeArrowheads="1"/>
            </p:cNvSpPr>
            <p:nvPr/>
          </p:nvSpPr>
          <p:spPr bwMode="auto">
            <a:xfrm>
              <a:off x="300" y="1772"/>
              <a:ext cx="3810" cy="3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zh-TW" altLang="zh-TW" sz="1400" b="1">
                  <a:latin typeface="微軟正黑體" pitchFamily="34" charset="-120"/>
                  <a:ea typeface="微軟正黑體" pitchFamily="34" charset="-120"/>
                </a:rPr>
                <a:t>【活動目的】</a:t>
              </a:r>
              <a:endParaRPr kumimoji="0" lang="en-US" altLang="zh-TW" sz="1400" b="1">
                <a:latin typeface="微軟正黑體" pitchFamily="34" charset="-120"/>
                <a:ea typeface="微軟正黑體" pitchFamily="34" charset="-120"/>
              </a:endParaRPr>
            </a:p>
            <a:p>
              <a:pPr>
                <a:lnSpc>
                  <a:spcPct val="150000"/>
                </a:lnSpc>
              </a:pPr>
              <a:r>
                <a:rPr kumimoji="0" lang="zh-TW" altLang="zh-TW" sz="1200">
                  <a:latin typeface="微軟正黑體" pitchFamily="34" charset="-120"/>
                  <a:ea typeface="微軟正黑體" pitchFamily="34" charset="-120"/>
                </a:rPr>
                <a:t>以節水活動為主題，希冀藉由教育的力量向下扎根，廣邀國中小學教師對節水課程及教材設計之創新發想，提升節水教案之趣味性，期望學生能於遊戲中學習節水之相關知識、建立正確之節水概念。並間接地將節水之概念傳遞至家庭，將節水確實的落實於日常生活中。藉由多元彈性教材，給予學生水資源保育與節水教育觀念，學習水資源的豐富與可貴，培養自尊尊環境的認知。</a:t>
              </a:r>
              <a:endParaRPr kumimoji="0" lang="en-US" altLang="zh-TW" sz="1200">
                <a:latin typeface="微軟正黑體" pitchFamily="34" charset="-120"/>
                <a:ea typeface="微軟正黑體" pitchFamily="34" charset="-120"/>
              </a:endParaRP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主辦單位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經濟部水利署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協辦單位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教育部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執行單位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財團法人台灣經濟研究院。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競賽時程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  <a:r>
                <a:rPr kumimoji="0" lang="en-US" altLang="en-US" sz="120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自即日起至102年6月15日止</a:t>
              </a:r>
              <a:r>
                <a:rPr kumimoji="0" lang="zh-TW" altLang="en-US" sz="120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參賽資格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國民中小學現職教師或有興趣投入教學活動之設計者。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主題範圍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主題及教學概念與節水相關且適合國中小課程。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【</a:t>
              </a: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競賽規則</a:t>
              </a:r>
              <a:r>
                <a:rPr kumimoji="0" lang="en-US" altLang="zh-TW" sz="1400" b="1">
                  <a:latin typeface="微軟正黑體" pitchFamily="34" charset="-120"/>
                  <a:ea typeface="微軟正黑體" pitchFamily="34" charset="-120"/>
                </a:rPr>
                <a:t>】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一、比賽可以以團隊或個人形式參與，團隊人數以</a:t>
              </a: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>4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人為限。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二、參賽者每人參與徵選作品以</a:t>
              </a: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>2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件為限。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三、參賽教案以尚未正式發表之著作為限。參賽者請填具著作財產權與同意書同意主辦</a:t>
              </a: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>        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單位出版發行，以利學術交流及分享研究成果。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四、收件期間僅公開參賽作品名稱、作者及簡介，但於活動截止後，所有通過初選的完</a:t>
              </a: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>        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整作品將公布於活動網站內提供下載。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五、參賽及獲獎之稿件作品，將編輯為手冊，所繳交之甄選資料承辦學校恕不退回，請</a:t>
              </a: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en-US" altLang="zh-TW" sz="1200">
                  <a:latin typeface="微軟正黑體" pitchFamily="34" charset="-120"/>
                  <a:ea typeface="微軟正黑體" pitchFamily="34" charset="-120"/>
                </a:rPr>
                <a:t>        </a:t>
              </a:r>
              <a:r>
                <a:rPr kumimoji="0" lang="zh-TW" altLang="en-US" sz="1200">
                  <a:latin typeface="微軟正黑體" pitchFamily="34" charset="-120"/>
                  <a:ea typeface="微軟正黑體" pitchFamily="34" charset="-120"/>
                </a:rPr>
                <a:t>自存備份。</a:t>
              </a:r>
              <a:endParaRPr kumimoji="0" lang="zh-TW" altLang="zh-TW" sz="120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流程圖: 文件 14"/>
            <p:cNvSpPr>
              <a:spLocks/>
            </p:cNvSpPr>
            <p:nvPr/>
          </p:nvSpPr>
          <p:spPr>
            <a:xfrm flipV="1">
              <a:off x="0" y="5660"/>
              <a:ext cx="4337" cy="580"/>
            </a:xfrm>
            <a:prstGeom prst="flowChartDocumen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pic>
          <p:nvPicPr>
            <p:cNvPr id="13320" name="圖片 682" descr="描述: 經濟部水利署首頁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6" y="5887"/>
              <a:ext cx="94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1" name="圖片 683" descr="描述: http://www.tier.org.tw/images/logo.jpg"/>
            <p:cNvPicPr>
              <a:picLocks noChangeAspect="1" noChangeArrowheads="1"/>
            </p:cNvPicPr>
            <p:nvPr/>
          </p:nvPicPr>
          <p:blipFill>
            <a:blip r:embed="rId3"/>
            <a:srcRect l="6628" t="19801" r="13834" b="25742"/>
            <a:stretch>
              <a:fillRect/>
            </a:stretch>
          </p:blipFill>
          <p:spPr bwMode="auto">
            <a:xfrm>
              <a:off x="3417" y="5893"/>
              <a:ext cx="83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2" name="文字方塊 2"/>
            <p:cNvSpPr txBox="1">
              <a:spLocks noChangeArrowheads="1"/>
            </p:cNvSpPr>
            <p:nvPr/>
          </p:nvSpPr>
          <p:spPr bwMode="auto">
            <a:xfrm>
              <a:off x="2889" y="5842"/>
              <a:ext cx="76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ts val="2200"/>
                </a:lnSpc>
              </a:pPr>
              <a:r>
                <a:rPr kumimoji="0" lang="en-US" altLang="zh-TW" sz="1200" b="1">
                  <a:solidFill>
                    <a:srgbClr val="000000"/>
                  </a:solidFill>
                  <a:latin typeface="微軟正黑體" pitchFamily="34" charset="-120"/>
                  <a:cs typeface="Arial" charset="0"/>
                </a:rPr>
                <a:t>   </a:t>
              </a:r>
              <a:r>
                <a:rPr kumimoji="0" lang="zh-TW" altLang="en-US" sz="1200" b="1">
                  <a:solidFill>
                    <a:schemeClr val="bg1"/>
                  </a:solidFill>
                  <a:latin typeface="Calibri" pitchFamily="34" charset="0"/>
                  <a:ea typeface="微軟正黑體" pitchFamily="34" charset="-120"/>
                  <a:cs typeface="Arial" charset="0"/>
                </a:rPr>
                <a:t>執行單位</a:t>
              </a:r>
              <a:r>
                <a:rPr kumimoji="0" lang="en-US" sz="1200" b="1">
                  <a:solidFill>
                    <a:srgbClr val="000000"/>
                  </a:solidFill>
                  <a:latin typeface="微軟正黑體" pitchFamily="34" charset="-120"/>
                  <a:cs typeface="Arial" charset="0"/>
                </a:rPr>
                <a:t>  </a:t>
              </a:r>
              <a:r>
                <a:rPr kumimoji="0" lang="en-US" sz="1200" b="1">
                  <a:latin typeface="微軟正黑體" pitchFamily="34" charset="-120"/>
                  <a:cs typeface="Arial" charset="0"/>
                </a:rPr>
                <a:t> </a:t>
              </a:r>
              <a:endParaRPr kumimoji="0" lang="zh-TW" altLang="en-US" sz="12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3323" name="文字方塊 2"/>
            <p:cNvSpPr txBox="1">
              <a:spLocks noChangeArrowheads="1"/>
            </p:cNvSpPr>
            <p:nvPr/>
          </p:nvSpPr>
          <p:spPr bwMode="auto">
            <a:xfrm>
              <a:off x="73" y="5842"/>
              <a:ext cx="76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ts val="2200"/>
                </a:lnSpc>
              </a:pPr>
              <a:r>
                <a:rPr kumimoji="0" lang="en-US" altLang="zh-TW" sz="1200" b="1">
                  <a:solidFill>
                    <a:srgbClr val="000000"/>
                  </a:solidFill>
                  <a:latin typeface="微軟正黑體" pitchFamily="34" charset="-120"/>
                  <a:cs typeface="Arial" charset="0"/>
                </a:rPr>
                <a:t>   </a:t>
              </a:r>
              <a:r>
                <a:rPr kumimoji="0" lang="zh-TW" altLang="en-US" sz="1200" b="1">
                  <a:solidFill>
                    <a:schemeClr val="bg1"/>
                  </a:solidFill>
                  <a:latin typeface="Calibri" pitchFamily="34" charset="0"/>
                  <a:ea typeface="微軟正黑體" pitchFamily="34" charset="-120"/>
                  <a:cs typeface="Arial" charset="0"/>
                </a:rPr>
                <a:t>主辦單位</a:t>
              </a:r>
              <a:endParaRPr kumimoji="0" lang="zh-TW" altLang="en-US" sz="1200">
                <a:latin typeface="Calibri" pitchFamily="34" charset="0"/>
                <a:cs typeface="Times New Roman" pitchFamily="18" charset="0"/>
              </a:endParaRPr>
            </a:p>
          </p:txBody>
        </p:sp>
        <p:pic>
          <p:nvPicPr>
            <p:cNvPr id="13324" name="圖片 19" descr="描述: C:\Users\d31700\Desktop\logo.png"/>
            <p:cNvPicPr>
              <a:picLocks noChangeAspect="1" noChangeArrowheads="1"/>
            </p:cNvPicPr>
            <p:nvPr/>
          </p:nvPicPr>
          <p:blipFill>
            <a:blip r:embed="rId4"/>
            <a:srcRect t="8929" r="75458"/>
            <a:stretch>
              <a:fillRect/>
            </a:stretch>
          </p:blipFill>
          <p:spPr bwMode="auto">
            <a:xfrm>
              <a:off x="2205" y="5872"/>
              <a:ext cx="55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5" name="文字方塊 2"/>
            <p:cNvSpPr txBox="1">
              <a:spLocks noChangeArrowheads="1"/>
            </p:cNvSpPr>
            <p:nvPr/>
          </p:nvSpPr>
          <p:spPr bwMode="auto">
            <a:xfrm>
              <a:off x="1686" y="5842"/>
              <a:ext cx="76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ts val="2200"/>
                </a:lnSpc>
              </a:pPr>
              <a:r>
                <a:rPr kumimoji="0" lang="en-US" altLang="zh-TW" sz="1200" b="1">
                  <a:solidFill>
                    <a:srgbClr val="000000"/>
                  </a:solidFill>
                  <a:latin typeface="微軟正黑體" pitchFamily="34" charset="-120"/>
                  <a:cs typeface="Arial" charset="0"/>
                </a:rPr>
                <a:t>   </a:t>
              </a:r>
              <a:r>
                <a:rPr kumimoji="0" lang="zh-TW" altLang="en-US" sz="1200" b="1">
                  <a:solidFill>
                    <a:schemeClr val="bg1"/>
                  </a:solidFill>
                  <a:latin typeface="Calibri" pitchFamily="34" charset="0"/>
                  <a:ea typeface="微軟正黑體" pitchFamily="34" charset="-120"/>
                  <a:cs typeface="Arial" charset="0"/>
                </a:rPr>
                <a:t>協辦單位</a:t>
              </a:r>
              <a:r>
                <a:rPr kumimoji="0" lang="en-US" sz="1200" b="1">
                  <a:latin typeface="微軟正黑體" pitchFamily="34" charset="-120"/>
                  <a:cs typeface="Arial" charset="0"/>
                </a:rPr>
                <a:t> </a:t>
              </a:r>
              <a:endParaRPr kumimoji="0" lang="zh-TW" altLang="en-US" sz="1200">
                <a:latin typeface="Calibri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258</Words>
  <Application>Microsoft Office PowerPoint</Application>
  <PresentationFormat>A4 紙張 (210x297 公釐)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傅寧</dc:creator>
  <cp:lastModifiedBy>moejsmpc</cp:lastModifiedBy>
  <cp:revision>31</cp:revision>
  <dcterms:created xsi:type="dcterms:W3CDTF">2013-04-24T02:58:15Z</dcterms:created>
  <dcterms:modified xsi:type="dcterms:W3CDTF">2013-04-26T02:49:42Z</dcterms:modified>
</cp:coreProperties>
</file>